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7" r:id="rId4"/>
    <p:sldId id="278" r:id="rId5"/>
    <p:sldId id="258" r:id="rId6"/>
    <p:sldId id="264" r:id="rId7"/>
    <p:sldId id="260" r:id="rId8"/>
    <p:sldId id="261" r:id="rId9"/>
    <p:sldId id="262" r:id="rId10"/>
    <p:sldId id="266" r:id="rId11"/>
    <p:sldId id="269" r:id="rId12"/>
    <p:sldId id="271" r:id="rId13"/>
    <p:sldId id="272" r:id="rId14"/>
    <p:sldId id="267" r:id="rId15"/>
    <p:sldId id="268" r:id="rId16"/>
    <p:sldId id="274" r:id="rId17"/>
    <p:sldId id="275" r:id="rId18"/>
    <p:sldId id="281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80148" autoAdjust="0"/>
  </p:normalViewPr>
  <p:slideViewPr>
    <p:cSldViewPr snapToGrid="0">
      <p:cViewPr varScale="1">
        <p:scale>
          <a:sx n="58" d="100"/>
          <a:sy n="58" d="100"/>
        </p:scale>
        <p:origin x="13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16818-CCE0-4E26-A9C9-E8F1CEA22C91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072E6-36A5-4A8A-806A-BD5BD123E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3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1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means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1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5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5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4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89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20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 (cartoon)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072E6-36A5-4A8A-806A-BD5BD123E2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1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7590-0C36-4AE0-B31D-927E6B422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1ED47-4DB0-4998-9DA4-43FC33DB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D65F-4065-4748-9695-BF23292D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3A3F9-8DDA-4DCE-9EAB-91DCDE30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E132-F691-4735-AC90-8FCD4713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9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199-A3D7-4DE8-8CD0-C6F29551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1880C-9F50-48CE-8F2C-33F4A8E64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5AD4A-F984-4B9E-9C41-0218319F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5E0B2-C2B7-4AAF-86E9-697DEDE4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98F2-AD72-4884-B4BF-463E163D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9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C6D0A-D477-42E4-8DB3-1C94E009A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005C7-56E5-4AAD-A401-310DF7D3A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9DEC5-4D92-4775-938E-F01A5FCD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D5AD-0048-4D40-9A9C-79012A62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91972-495D-4252-9993-813E692F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9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76C3-CE32-4F5D-B2BE-5CD81D96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43A6-EBAE-4C8F-B10D-851C50EB8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2AA17-B3B9-4A50-9E5B-5FBC2FA3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A6994-6D85-4C55-B0B4-6E122C85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8636-2E8F-4002-A852-CB720A7E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9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1100-F52D-4768-90EB-594A49AF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67350-63F4-4C75-AB9E-E7C813CE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2546-2968-4D1A-A36D-01389EAE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D551E-0A02-49D4-99F2-759F8B0C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9B44F-1F11-4A5E-907E-7855A9A0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4B6B-BE33-4C3E-9500-EBA3D0F5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552E-0459-48A9-9A91-07138F420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89B6F-E725-48D1-B1CD-9A940C44B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0A9A-CEF4-40C0-8ABB-D162B9E8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C3C6-2A87-439E-82AC-19EBC9D0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BBD86-E1CA-4C61-B365-A828B457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3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7BB2-F86F-41DB-80AE-DE59584A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0F8AE-488C-4355-9B8D-E65DCBA33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663C0-22B7-410F-AB89-8D53595EB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72892-719E-43C4-9EBC-772F8EBF8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23643-A54E-4360-8C31-6006E966E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67B8F-E903-4FC4-B77C-F01648D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A9741-639D-4175-B364-CA5221A1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D0A97-FAE0-44F8-9E54-986D47BF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346D-757A-4456-A9BD-6365610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DE5EF-29FF-41C0-9740-80DB1959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22148-86C2-426B-A149-53903449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BF749-E8CB-4F77-A536-F00E4227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C7FDA-0F0B-45BC-BBA7-B1303E0A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E2D5E-E6C2-4B57-A212-C32E3AC2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8310D-7CD7-4661-A412-B18E4C14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840D-E801-4679-AF14-6D622686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0FB9-1635-4C12-88DB-045A021C3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BFEF-958D-41BD-9582-43F36CDA4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C769-4CCE-444D-AE03-B62F213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CD1AB-422D-4DC3-9966-5D8E26C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BF40A-2B19-4B6B-B726-3DE8DA70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2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50FD-9118-4A0C-AF5F-8FE874F2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4A56E-F3C6-45AC-B36D-593E4C3C3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66F14-259B-491D-AD1A-CAF617D4F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FD801-DF35-4D5D-BC4D-32FDB96F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1A7DE-24C8-4ED7-8D2A-F2F96114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942E4-B5F4-4D91-8F9C-22D847E5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96FD3-D202-4FD3-831A-8A9962AD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81C03-6A88-440C-A4FA-7BC553CCA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C293A-84F1-443A-A82C-909A4CC46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D896-8DF0-4433-93A1-0DBF79152AA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9A2E-DD15-46DD-A66A-DC4820A5B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EC4FC-D270-4DE0-9A03-BA42F907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4A7F-677B-470B-B2B7-3E44745CB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Screening for Order Parameter Redundancy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352F1-CADE-4367-852F-00B899CA8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Pavan Ravindra</a:t>
            </a:r>
          </a:p>
        </p:txBody>
      </p:sp>
    </p:spTree>
    <p:extLst>
      <p:ext uri="{BB962C8B-B14F-4D97-AF65-F5344CB8AC3E}">
        <p14:creationId xmlns:p14="http://schemas.microsoft.com/office/powerpoint/2010/main" val="404344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580F-8E4B-414F-B7FA-1B31AA98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Starting Point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DC9E-6A12-460E-8A45-A0F306321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centroids are selected to be in different clusters</a:t>
            </a:r>
          </a:p>
          <a:p>
            <a:r>
              <a:rPr lang="en-US" dirty="0"/>
              <a:t>Starting centroids ARE NOT good at describing entire system</a:t>
            </a:r>
          </a:p>
          <a:p>
            <a:r>
              <a:rPr lang="en-US" dirty="0"/>
              <a:t>For proper </a:t>
            </a:r>
            <a:r>
              <a:rPr lang="en-US" i="1" dirty="0"/>
              <a:t>k</a:t>
            </a:r>
            <a:r>
              <a:rPr lang="en-US" dirty="0"/>
              <a:t>, centroids do not need to cross gaps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3EA04A-5034-4E83-A690-CA924F0F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48" y="4149969"/>
            <a:ext cx="1511504" cy="1354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2EC95A-9030-4C69-B9DD-890A0374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49" y="3429000"/>
            <a:ext cx="4774120" cy="3112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05C75-DFB4-4530-B5D0-A4BE649A1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3" y="3429000"/>
            <a:ext cx="467137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8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36DD-F418-4D66-94EA-1A1287F5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Description of Order Parameters:</a:t>
                </a:r>
              </a:p>
              <a:p>
                <a:pPr lvl="1"/>
                <a:r>
                  <a:rPr lang="en-US" sz="2800" dirty="0"/>
                  <a:t>5 independently sampled random variables (A, B, C, D, and E)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Linear combinations of original OP’s</a:t>
                </a:r>
              </a:p>
              <a:p>
                <a:pPr lvl="1"/>
                <a:endParaRPr lang="en-US" sz="28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  <a:p>
                <a:pPr marL="457200" lvl="1" indent="0" algn="ctr">
                  <a:buNone/>
                </a:pPr>
                <a:endParaRPr lang="en-US" sz="2800" dirty="0"/>
              </a:p>
              <a:p>
                <a:pPr lvl="1"/>
                <a:r>
                  <a:rPr lang="en-US" sz="2800" dirty="0"/>
                  <a:t>Original OP with noise added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(−0.05, 0.05)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Dissimilarity matrix output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Important Note:</a:t>
                </a:r>
              </a:p>
              <a:p>
                <a:pPr lvl="1"/>
                <a:r>
                  <a:rPr lang="en-US" dirty="0"/>
                  <a:t>OP’s are dissimilar</a:t>
                </a:r>
              </a:p>
              <a:p>
                <a:pPr lvl="1"/>
                <a:r>
                  <a:rPr lang="en-US" dirty="0"/>
                  <a:t>These OP’s do not best describe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366BB-EDAB-4BA7-8661-AA7DA5A4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827" y="1965270"/>
            <a:ext cx="4504973" cy="2972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4C6EE-689D-4FD2-923F-4B29B127460B}"/>
              </a:ext>
            </a:extLst>
          </p:cNvPr>
          <p:cNvSpPr txBox="1"/>
          <p:nvPr/>
        </p:nvSpPr>
        <p:spPr>
          <a:xfrm>
            <a:off x="8788567" y="5072697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4F077-031B-4808-BC88-A687E9E0317F}"/>
              </a:ext>
            </a:extLst>
          </p:cNvPr>
          <p:cNvSpPr txBox="1"/>
          <p:nvPr/>
        </p:nvSpPr>
        <p:spPr>
          <a:xfrm rot="10800000">
            <a:off x="6387162" y="3156758"/>
            <a:ext cx="461665" cy="544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OP 2</a:t>
            </a:r>
          </a:p>
        </p:txBody>
      </p:sp>
    </p:spTree>
    <p:extLst>
      <p:ext uri="{BB962C8B-B14F-4D97-AF65-F5344CB8AC3E}">
        <p14:creationId xmlns:p14="http://schemas.microsoft.com/office/powerpoint/2010/main" val="257252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Clustering starting with prior seed of OP’s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Original 5 sampled values (success!)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80832C-D4C4-4197-A0D6-00C78B08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93" y="2445898"/>
            <a:ext cx="4572635" cy="3070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3B17E-35D0-45EA-A95A-C7335A7973B8}"/>
              </a:ext>
            </a:extLst>
          </p:cNvPr>
          <p:cNvSpPr txBox="1"/>
          <p:nvPr/>
        </p:nvSpPr>
        <p:spPr>
          <a:xfrm>
            <a:off x="9022764" y="551628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B73D6-5081-4D4A-A289-7F39DB7CAE3F}"/>
              </a:ext>
            </a:extLst>
          </p:cNvPr>
          <p:cNvSpPr txBox="1"/>
          <p:nvPr/>
        </p:nvSpPr>
        <p:spPr>
          <a:xfrm rot="10800000">
            <a:off x="6587528" y="3708849"/>
            <a:ext cx="461665" cy="544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OP 2</a:t>
            </a:r>
          </a:p>
        </p:txBody>
      </p:sp>
    </p:spTree>
    <p:extLst>
      <p:ext uri="{BB962C8B-B14F-4D97-AF65-F5344CB8AC3E}">
        <p14:creationId xmlns:p14="http://schemas.microsoft.com/office/powerpoint/2010/main" val="316678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D6E5-49C1-464D-88BB-F72CBFC5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374"/>
          </a:xfrm>
        </p:spPr>
        <p:txBody>
          <a:bodyPr/>
          <a:lstStyle/>
          <a:p>
            <a:r>
              <a:rPr lang="en-US" dirty="0"/>
              <a:t>Determining number of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BF65-8AA2-4125-995F-33B54C2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658"/>
            <a:ext cx="10515600" cy="31683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 have:</a:t>
            </a:r>
          </a:p>
          <a:p>
            <a:r>
              <a:rPr lang="en-US" dirty="0"/>
              <a:t>For a given number </a:t>
            </a:r>
            <a:r>
              <a:rPr lang="en-US" i="1" dirty="0"/>
              <a:t>k</a:t>
            </a:r>
            <a:r>
              <a:rPr lang="en-US" dirty="0"/>
              <a:t>, we can find the </a:t>
            </a:r>
            <a:r>
              <a:rPr lang="en-US" i="1" dirty="0"/>
              <a:t>k </a:t>
            </a:r>
            <a:r>
              <a:rPr lang="en-US" dirty="0"/>
              <a:t>best OP’s to describe entire set of OP’s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What we don’t have:</a:t>
            </a:r>
          </a:p>
          <a:p>
            <a:r>
              <a:rPr lang="en-US" dirty="0"/>
              <a:t>A robust method of determining the best </a:t>
            </a:r>
            <a:r>
              <a:rPr lang="en-US" i="1" dirty="0"/>
              <a:t>k</a:t>
            </a:r>
            <a:r>
              <a:rPr lang="en-US" dirty="0"/>
              <a:t> for a set of OP’s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2DDCF-2503-4585-A8B4-130C6C10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97" y="3791813"/>
            <a:ext cx="3822806" cy="2566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DAC53-42BE-4117-8A7D-5FFB1096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34" y="3849655"/>
            <a:ext cx="3785245" cy="250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FCB8A-64AC-45F5-A63F-5046EF5D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81" y="3876333"/>
            <a:ext cx="3688185" cy="239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/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blipFill>
                <a:blip r:embed="rId5"/>
                <a:stretch>
                  <a:fillRect l="-8571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/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blipFill>
                <a:blip r:embed="rId6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/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blipFill>
                <a:blip r:embed="rId7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60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83A7-130C-416D-92A7-057A37E8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Distortion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Catherine A. Sugar</a:t>
                </a:r>
              </a:p>
              <a:p>
                <a:pPr lvl="1"/>
                <a:r>
                  <a:rPr lang="en-US" dirty="0"/>
                  <a:t>“Jump Method”</a:t>
                </a:r>
              </a:p>
              <a:p>
                <a:r>
                  <a:rPr lang="en-US" dirty="0"/>
                  <a:t>Evaluate “distortion” for each </a:t>
                </a:r>
                <a:r>
                  <a:rPr lang="en-US" i="1" dirty="0"/>
                  <a:t>k</a:t>
                </a:r>
                <a:endParaRPr lang="en-US" dirty="0"/>
              </a:p>
              <a:p>
                <a:r>
                  <a:rPr lang="en-US" dirty="0"/>
                  <a:t>Raise distortions to a negative </a:t>
                </a:r>
                <a:br>
                  <a:rPr lang="en-US" dirty="0"/>
                </a:br>
                <a:r>
                  <a:rPr lang="en-US" dirty="0"/>
                  <a:t>exponent </a:t>
                </a:r>
                <a:r>
                  <a:rPr lang="en-US" i="1" dirty="0"/>
                  <a:t>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i="1" dirty="0"/>
              </a:p>
              <a:p>
                <a:r>
                  <a:rPr lang="en-US" dirty="0"/>
                  <a:t>Look for largest jump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735F9E-1D8B-42BD-B860-A01CD4605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515627" cy="47755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Distortion function:</a:t>
                </a:r>
              </a:p>
              <a:p>
                <a:pPr lvl="1"/>
                <a:r>
                  <a:rPr lang="en-US" dirty="0"/>
                  <a:t>In Euclidean space, RMSD of distances to closest cluster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=1+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the closest</a:t>
                </a:r>
                <a:br>
                  <a:rPr lang="en-US" dirty="0"/>
                </a:br>
                <a:r>
                  <a:rPr lang="en-US" dirty="0"/>
                  <a:t>		centroid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735F9E-1D8B-42BD-B860-A01CD460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515627" cy="4775591"/>
              </a:xfrm>
              <a:prstGeom prst="rect">
                <a:avLst/>
              </a:prstGeom>
              <a:blipFill>
                <a:blip r:embed="rId4"/>
                <a:stretch>
                  <a:fillRect l="-198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98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292C-66F2-45BE-9D05-FEBF4065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Model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A994-D87F-42D2-A2C8-FF61CE63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jump at </a:t>
            </a:r>
            <a:r>
              <a:rPr lang="en-US" i="1" dirty="0"/>
              <a:t>k = 5</a:t>
            </a:r>
            <a:r>
              <a:rPr lang="en-US" dirty="0"/>
              <a:t> consistent for all choices of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209B0-B1E0-4025-B854-E468141E5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83" y="2354622"/>
            <a:ext cx="8180033" cy="43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9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9BE6-6168-4B9C-8409-1B8B895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Entire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5512A-1C16-4B3D-B586-D8A9986A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42" y="1404088"/>
            <a:ext cx="9050316" cy="46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0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F92F-D106-4D49-A7B5-7959CFCE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Alanine Dipeptide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14509-E413-4F06-AC13-1445D9C043CB}"/>
              </a:ext>
            </a:extLst>
          </p:cNvPr>
          <p:cNvSpPr txBox="1"/>
          <p:nvPr/>
        </p:nvSpPr>
        <p:spPr>
          <a:xfrm>
            <a:off x="612039" y="1454476"/>
            <a:ext cx="365933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Input Dihedrals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5,7 – 9,15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5,7 – 9,11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Input Distances: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2 -&gt;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2 -&gt; 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48FE7-09E2-4C88-BA9D-4A832E559775}"/>
              </a:ext>
            </a:extLst>
          </p:cNvPr>
          <p:cNvSpPr txBox="1"/>
          <p:nvPr/>
        </p:nvSpPr>
        <p:spPr>
          <a:xfrm>
            <a:off x="2903049" y="1926525"/>
            <a:ext cx="273664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7,9 – 15,17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11,9 – 15,17</a:t>
            </a:r>
          </a:p>
          <a:p>
            <a:endParaRPr lang="en-US" dirty="0"/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E5DEA8E2-4C73-4641-B61A-1C40E1B4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33" y="2974672"/>
            <a:ext cx="4933333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C4F728-E20F-4BA3-BCC0-3B159247641E}"/>
              </a:ext>
            </a:extLst>
          </p:cNvPr>
          <p:cNvSpPr txBox="1"/>
          <p:nvPr/>
        </p:nvSpPr>
        <p:spPr>
          <a:xfrm>
            <a:off x="8063014" y="1454476"/>
            <a:ext cx="365933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Output Dihedrals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5,7 – 9,15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7,9 – 15,17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Output Distances: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2 -&gt;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2 -&gt; 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2349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AC74-0025-4354-8A2B-A102078E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FKBP/BUT Protein-Ligand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E566-DC3C-4D71-8252-94A26131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107 amino acids (alpha carbons) in protein</a:t>
            </a:r>
          </a:p>
          <a:p>
            <a:r>
              <a:rPr lang="en-US" dirty="0"/>
              <a:t>4 carbons in ligand</a:t>
            </a:r>
          </a:p>
          <a:p>
            <a:endParaRPr lang="en-US" dirty="0"/>
          </a:p>
          <a:p>
            <a:r>
              <a:rPr lang="en-US" dirty="0"/>
              <a:t>4 * 107 = 428 initial order parameters</a:t>
            </a:r>
          </a:p>
          <a:p>
            <a:r>
              <a:rPr lang="en-US" dirty="0"/>
              <a:t>Use these 428 OP’s in bound trajectory</a:t>
            </a:r>
            <a:br>
              <a:rPr lang="en-US" dirty="0"/>
            </a:br>
            <a:r>
              <a:rPr lang="en-US" dirty="0"/>
              <a:t>as input to algorithm:</a:t>
            </a:r>
          </a:p>
          <a:p>
            <a:pPr lvl="1"/>
            <a:r>
              <a:rPr lang="en-US" dirty="0"/>
              <a:t>8 output order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3475D-57E8-48D9-8E99-911639A6F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79" y="2311247"/>
            <a:ext cx="4384963" cy="41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5793-D18D-4C74-BC87-BF881C7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Parameter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3CF3-1B6A-421B-AD9B-585F6BA7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Biophysical knowledge or intuition</a:t>
            </a:r>
          </a:p>
          <a:p>
            <a:r>
              <a:rPr lang="en-US" dirty="0"/>
              <a:t>Redundancy not always obvious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13C61-B786-4913-9E4A-59F643A1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603"/>
            <a:ext cx="4840874" cy="3192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1A362-DA41-4BBE-ABFE-7EEF489A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4603"/>
            <a:ext cx="4840874" cy="3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9784-8CAD-4A05-97AF-9C78F91A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SGOOP (Bound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2F019-969A-4C6C-9871-FEF1E9A9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92" y="1690688"/>
            <a:ext cx="7160454" cy="4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68E3-58E7-4C99-8DD7-ADC3A839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7F89-8348-495E-9A75-308CCB18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7587"/>
            <a:ext cx="10515600" cy="859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would need to look at joint distribution for every pair of OP’s! </a:t>
            </a:r>
          </a:p>
          <a:p>
            <a:r>
              <a:rPr lang="en-US" dirty="0"/>
              <a:t>Always inconvenient, sometimes impossible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8C23-CB99-4130-8D3C-86C7B23D658D}"/>
              </a:ext>
            </a:extLst>
          </p:cNvPr>
          <p:cNvSpPr txBox="1"/>
          <p:nvPr/>
        </p:nvSpPr>
        <p:spPr>
          <a:xfrm>
            <a:off x="5508841" y="2569847"/>
            <a:ext cx="10766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Vs.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5AD24-2EE8-4DDC-91F0-9B6D04B5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3" y="1690688"/>
            <a:ext cx="4924732" cy="334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FEA27-24F6-4821-9991-ED39085F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82" y="1690688"/>
            <a:ext cx="4772841" cy="3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7EE8-590D-4094-B266-94A2DC30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44"/>
            <a:ext cx="10515600" cy="1325563"/>
          </a:xfrm>
        </p:spPr>
        <p:txBody>
          <a:bodyPr/>
          <a:lstStyle/>
          <a:p>
            <a:r>
              <a:rPr lang="en-US" dirty="0"/>
              <a:t>Description of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71BE1-3E91-4380-B764-EC44C3CAC951}"/>
              </a:ext>
            </a:extLst>
          </p:cNvPr>
          <p:cNvSpPr txBox="1"/>
          <p:nvPr/>
        </p:nvSpPr>
        <p:spPr>
          <a:xfrm>
            <a:off x="2310939" y="1878674"/>
            <a:ext cx="247719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Short unbiased trajectory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394C-06AB-411F-AFCD-C7390AE3E0AE}"/>
              </a:ext>
            </a:extLst>
          </p:cNvPr>
          <p:cNvSpPr txBox="1"/>
          <p:nvPr/>
        </p:nvSpPr>
        <p:spPr>
          <a:xfrm>
            <a:off x="1961804" y="4086775"/>
            <a:ext cx="317546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Large order parameter dictionary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A9B35-8D9A-45A8-8106-D2560320D853}"/>
              </a:ext>
            </a:extLst>
          </p:cNvPr>
          <p:cNvSpPr txBox="1"/>
          <p:nvPr/>
        </p:nvSpPr>
        <p:spPr>
          <a:xfrm>
            <a:off x="3083702" y="1323016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6BB7BA5-D6D4-4AE8-A6A0-DF1406B6118C}"/>
              </a:ext>
            </a:extLst>
          </p:cNvPr>
          <p:cNvCxnSpPr/>
          <p:nvPr/>
        </p:nvCxnSpPr>
        <p:spPr>
          <a:xfrm>
            <a:off x="5137266" y="2324950"/>
            <a:ext cx="2793076" cy="965550"/>
          </a:xfrm>
          <a:prstGeom prst="bentConnector3">
            <a:avLst>
              <a:gd name="adj1" fmla="val 547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CC95D3-B69D-4583-AC70-BCA4DBEDCE85}"/>
              </a:ext>
            </a:extLst>
          </p:cNvPr>
          <p:cNvCxnSpPr/>
          <p:nvPr/>
        </p:nvCxnSpPr>
        <p:spPr>
          <a:xfrm flipV="1">
            <a:off x="5419898" y="3290500"/>
            <a:ext cx="2510444" cy="12425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BC76A3-BA7C-497F-BC29-E6AAC4EAA9EC}"/>
              </a:ext>
            </a:extLst>
          </p:cNvPr>
          <p:cNvSpPr txBox="1"/>
          <p:nvPr/>
        </p:nvSpPr>
        <p:spPr>
          <a:xfrm>
            <a:off x="7965393" y="2844224"/>
            <a:ext cx="2793075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Smaller set of order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47EAE-BA7C-4F5A-80DF-2C8B554608D7}"/>
              </a:ext>
            </a:extLst>
          </p:cNvPr>
          <p:cNvSpPr txBox="1"/>
          <p:nvPr/>
        </p:nvSpPr>
        <p:spPr>
          <a:xfrm>
            <a:off x="8801919" y="2259761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7181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C78-8306-4EE6-8374-FF2C2C9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B202-A5A1-4329-A42F-ECBB8B1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Cluster OP’s in some meaningful space</a:t>
            </a:r>
          </a:p>
          <a:p>
            <a:pPr marL="514350" indent="-514350">
              <a:buAutoNum type="arabicPeriod"/>
            </a:pPr>
            <a:r>
              <a:rPr lang="en-US" dirty="0"/>
              <a:t>Select a single OP from each cluster</a:t>
            </a:r>
          </a:p>
          <a:p>
            <a:pPr marL="514350" indent="-514350">
              <a:buAutoNum type="arabicPeriod"/>
            </a:pPr>
            <a:r>
              <a:rPr lang="en-US" dirty="0"/>
              <a:t>Return best set of OP’s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Problems:</a:t>
            </a:r>
          </a:p>
          <a:p>
            <a:pPr marL="514350" indent="-514350">
              <a:buAutoNum type="arabicPeriod"/>
            </a:pPr>
            <a:r>
              <a:rPr lang="en-US" dirty="0"/>
              <a:t>No identifiable low-dimensional OP space</a:t>
            </a:r>
          </a:p>
          <a:p>
            <a:pPr marL="514350" indent="-514350">
              <a:buAutoNum type="arabicPeriod"/>
            </a:pPr>
            <a:r>
              <a:rPr lang="en-US" dirty="0"/>
              <a:t>Number of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8F135-06BB-4E3B-B2AC-22F68DC4F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857" y="876288"/>
            <a:ext cx="4340205" cy="2914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E1162-5223-43F6-BE52-EF68E8D1BD4A}"/>
              </a:ext>
            </a:extLst>
          </p:cNvPr>
          <p:cNvSpPr txBox="1"/>
          <p:nvPr/>
        </p:nvSpPr>
        <p:spPr>
          <a:xfrm>
            <a:off x="9603213" y="379060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6F63C-229D-43BE-BE42-83272A8F802A}"/>
              </a:ext>
            </a:extLst>
          </p:cNvPr>
          <p:cNvSpPr txBox="1"/>
          <p:nvPr/>
        </p:nvSpPr>
        <p:spPr>
          <a:xfrm rot="10800000">
            <a:off x="7284192" y="2066866"/>
            <a:ext cx="461665" cy="5331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OP 2</a:t>
            </a:r>
          </a:p>
        </p:txBody>
      </p:sp>
    </p:spTree>
    <p:extLst>
      <p:ext uri="{BB962C8B-B14F-4D97-AF65-F5344CB8AC3E}">
        <p14:creationId xmlns:p14="http://schemas.microsoft.com/office/powerpoint/2010/main" val="95308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1EFE-A381-41E5-B7EA-8846C149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Mutual Information Based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09FAC-00DF-49CF-A162-0244AA84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937760"/>
            <a:ext cx="10515600" cy="1555115"/>
          </a:xfrm>
        </p:spPr>
        <p:txBody>
          <a:bodyPr/>
          <a:lstStyle/>
          <a:p>
            <a:r>
              <a:rPr lang="en-US" dirty="0"/>
              <a:t>Symmetric: D(X,Y) = D(Y,X)</a:t>
            </a:r>
          </a:p>
          <a:p>
            <a:r>
              <a:rPr lang="en-US" dirty="0"/>
              <a:t>Normalized in range [0, 1]</a:t>
            </a:r>
          </a:p>
          <a:p>
            <a:r>
              <a:rPr lang="en-US" dirty="0"/>
              <a:t>Distance of 0 corresponds to perfect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/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)=1−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AE3A8A-E41C-4855-BF6F-0E2E08EE4F94}"/>
              </a:ext>
            </a:extLst>
          </p:cNvPr>
          <p:cNvSpPr txBox="1"/>
          <p:nvPr/>
        </p:nvSpPr>
        <p:spPr>
          <a:xfrm>
            <a:off x="1199803" y="3954451"/>
            <a:ext cx="9792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M.Aghagolzadeh,H.Soltanian-Zadeh,B.Araabi,andA.Aghagolzadeh,in2007 IEEE International Conference on Image </a:t>
            </a:r>
            <a:r>
              <a:rPr lang="en-US" dirty="0" err="1"/>
              <a:t>Processing,Vol</a:t>
            </a:r>
            <a:r>
              <a:rPr lang="en-US" dirty="0"/>
              <a:t>. 1 (IEEE, 2007) pp. I–277</a:t>
            </a:r>
          </a:p>
        </p:txBody>
      </p:sp>
    </p:spTree>
    <p:extLst>
      <p:ext uri="{BB962C8B-B14F-4D97-AF65-F5344CB8AC3E}">
        <p14:creationId xmlns:p14="http://schemas.microsoft.com/office/powerpoint/2010/main" val="211847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71ED-8ACD-4E5C-87EC-9EF3BF8F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7057C-7F42-4AD7-9719-A1E1321D990E}"/>
              </a:ext>
            </a:extLst>
          </p:cNvPr>
          <p:cNvSpPr txBox="1"/>
          <p:nvPr/>
        </p:nvSpPr>
        <p:spPr>
          <a:xfrm>
            <a:off x="838200" y="5292546"/>
            <a:ext cx="4865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 centroids in same space as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Centroids are flexible (not in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from one cluster to another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55BA5-AE36-432D-A3A8-9FC3A3F2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32" y="1968465"/>
            <a:ext cx="4200115" cy="2746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67ACE-D8CB-4E35-B157-1ACFD7047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938" y="1968465"/>
            <a:ext cx="4204230" cy="2774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0791BC-2C8D-49E3-97EE-3E48B8936B54}"/>
              </a:ext>
            </a:extLst>
          </p:cNvPr>
          <p:cNvSpPr txBox="1"/>
          <p:nvPr/>
        </p:nvSpPr>
        <p:spPr>
          <a:xfrm>
            <a:off x="6882938" y="5292545"/>
            <a:ext cx="4865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J. MacQueen, </a:t>
            </a:r>
            <a:r>
              <a:rPr lang="en-US" dirty="0" err="1"/>
              <a:t>inProceedings</a:t>
            </a:r>
            <a:r>
              <a:rPr lang="en-US" dirty="0"/>
              <a:t> of the fifth Berkeley symposium on mathematical statistics and </a:t>
            </a:r>
            <a:r>
              <a:rPr lang="en-US" dirty="0" err="1"/>
              <a:t>probability,Vol</a:t>
            </a:r>
            <a:r>
              <a:rPr lang="en-US" dirty="0"/>
              <a:t>. 1 (Oakland, CA, USA, 1967) pp. 281–297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5EB29-462F-40D0-8159-81F250D3A34E}"/>
              </a:ext>
            </a:extLst>
          </p:cNvPr>
          <p:cNvSpPr txBox="1"/>
          <p:nvPr/>
        </p:nvSpPr>
        <p:spPr>
          <a:xfrm>
            <a:off x="2892143" y="48082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2E316-E71B-4664-932B-85080B49C5CC}"/>
              </a:ext>
            </a:extLst>
          </p:cNvPr>
          <p:cNvSpPr txBox="1"/>
          <p:nvPr/>
        </p:nvSpPr>
        <p:spPr>
          <a:xfrm>
            <a:off x="8672307" y="4808279"/>
            <a:ext cx="62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A2839-6A3E-4A81-BC2D-1415F39E2E38}"/>
              </a:ext>
            </a:extLst>
          </p:cNvPr>
          <p:cNvSpPr txBox="1"/>
          <p:nvPr/>
        </p:nvSpPr>
        <p:spPr>
          <a:xfrm rot="10800000">
            <a:off x="6421273" y="3156758"/>
            <a:ext cx="461665" cy="544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OP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3F1DA-20AF-4271-97A8-50F5DB19AA77}"/>
              </a:ext>
            </a:extLst>
          </p:cNvPr>
          <p:cNvSpPr txBox="1"/>
          <p:nvPr/>
        </p:nvSpPr>
        <p:spPr>
          <a:xfrm rot="10800000">
            <a:off x="643167" y="3069574"/>
            <a:ext cx="461665" cy="544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OP 2</a:t>
            </a:r>
          </a:p>
        </p:txBody>
      </p:sp>
    </p:spTree>
    <p:extLst>
      <p:ext uri="{BB962C8B-B14F-4D97-AF65-F5344CB8AC3E}">
        <p14:creationId xmlns:p14="http://schemas.microsoft.com/office/powerpoint/2010/main" val="20532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5CB2-04BA-4CF9-8A58-DA5BDF47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Clustering in this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C2D1-8846-4434-9E6F-1347FF9F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/>
          <a:lstStyle/>
          <a:p>
            <a:r>
              <a:rPr lang="en-US" dirty="0"/>
              <a:t>Centroids must be in the original data set</a:t>
            </a:r>
          </a:p>
          <a:p>
            <a:r>
              <a:rPr lang="en-US" dirty="0"/>
              <a:t>Non-element centroids are physically meaningless</a:t>
            </a:r>
          </a:p>
          <a:p>
            <a:r>
              <a:rPr lang="en-US" dirty="0"/>
              <a:t>Initial randomized centroids can get stuck in the same cluster</a:t>
            </a:r>
          </a:p>
        </p:txBody>
      </p:sp>
      <p:pic>
        <p:nvPicPr>
          <p:cNvPr id="6" name="Drawing 6_23_2019 4_14_07 PM">
            <a:hlinkClick r:id="" action="ppaction://media"/>
            <a:extLst>
              <a:ext uri="{FF2B5EF4-FFF2-40B4-BE49-F238E27FC236}">
                <a16:creationId xmlns:a16="http://schemas.microsoft.com/office/drawing/2014/main" id="{72623A97-70A2-4245-AB37-ED29C90FF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5774" y="1471393"/>
            <a:ext cx="6725433" cy="50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D264-65FE-4E22-9AB9-942A428B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286"/>
            <a:ext cx="10515600" cy="1325563"/>
          </a:xfrm>
        </p:spPr>
        <p:txBody>
          <a:bodyPr/>
          <a:lstStyle/>
          <a:p>
            <a:r>
              <a:rPr lang="en-US" dirty="0"/>
              <a:t>Dissimilarity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2072"/>
                <a:ext cx="5512724" cy="55678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 centroids are chosen to maximize internal dissimilarity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 corresponding set of OP’s </a:t>
                </a:r>
              </a:p>
              <a:p>
                <a:pPr marL="285750" indent="-285750"/>
                <a:r>
                  <a:rPr lang="en-US" dirty="0"/>
                  <a:t>Main diagonal is all 0’s</a:t>
                </a:r>
              </a:p>
              <a:p>
                <a:pPr marL="285750" indent="-285750"/>
                <a:r>
                  <a:rPr lang="en-US" dirty="0"/>
                  <a:t>Dissimilarity matrix is symmetric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2072"/>
                <a:ext cx="5512724" cy="5567818"/>
              </a:xfrm>
              <a:blipFill>
                <a:blip r:embed="rId2"/>
                <a:stretch>
                  <a:fillRect l="-1991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/>
              <p:nvPr/>
            </p:nvSpPr>
            <p:spPr>
              <a:xfrm>
                <a:off x="6590609" y="2074808"/>
                <a:ext cx="2517732" cy="24416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609" y="2074808"/>
                <a:ext cx="2517732" cy="2441694"/>
              </a:xfrm>
              <a:prstGeom prst="rect">
                <a:avLst/>
              </a:prstGeom>
              <a:blipFill>
                <a:blip r:embed="rId3"/>
                <a:stretch>
                  <a:fillRect r="-100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63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678</Words>
  <Application>Microsoft Office PowerPoint</Application>
  <PresentationFormat>Widescreen</PresentationFormat>
  <Paragraphs>154</Paragraphs>
  <Slides>20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Screening for Order Parameter Redundancy</vt:lpstr>
      <vt:lpstr>Order Parameter Selection</vt:lpstr>
      <vt:lpstr>Answer?</vt:lpstr>
      <vt:lpstr>Description of Problem</vt:lpstr>
      <vt:lpstr>Overview of Approach</vt:lpstr>
      <vt:lpstr>Mutual Information Based Distance Function</vt:lpstr>
      <vt:lpstr>K-Means Clustering</vt:lpstr>
      <vt:lpstr>Requirements of Clustering in this System</vt:lpstr>
      <vt:lpstr>Dissimilarity Matrix</vt:lpstr>
      <vt:lpstr>New Starting Point for Clustering</vt:lpstr>
      <vt:lpstr>Model System</vt:lpstr>
      <vt:lpstr>Model System (Results)</vt:lpstr>
      <vt:lpstr>Model System (Results)</vt:lpstr>
      <vt:lpstr>Determining number of clusters</vt:lpstr>
      <vt:lpstr>Rate Distortion Theory</vt:lpstr>
      <vt:lpstr>Back to Model System</vt:lpstr>
      <vt:lpstr>Review of Entire Algorithm</vt:lpstr>
      <vt:lpstr>Alanine Dipeptide</vt:lpstr>
      <vt:lpstr>FKBP/BUT Protein-Ligand System</vt:lpstr>
      <vt:lpstr>Results of SGOOP (Bound Phase)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Parameter Filtration</dc:title>
  <dc:creator>Pavan Ravindra</dc:creator>
  <cp:lastModifiedBy>Pavan</cp:lastModifiedBy>
  <cp:revision>65</cp:revision>
  <dcterms:created xsi:type="dcterms:W3CDTF">2019-06-16T18:04:38Z</dcterms:created>
  <dcterms:modified xsi:type="dcterms:W3CDTF">2019-08-09T15:51:50Z</dcterms:modified>
</cp:coreProperties>
</file>